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61" r:id="rId4"/>
    <p:sldId id="260" r:id="rId5"/>
    <p:sldId id="262" r:id="rId6"/>
    <p:sldId id="263" r:id="rId7"/>
    <p:sldId id="266" r:id="rId8"/>
    <p:sldId id="267" r:id="rId9"/>
    <p:sldId id="268" r:id="rId10"/>
    <p:sldId id="264" r:id="rId11"/>
    <p:sldId id="269" r:id="rId12"/>
    <p:sldId id="270" r:id="rId13"/>
    <p:sldId id="271" r:id="rId14"/>
    <p:sldId id="273" r:id="rId15"/>
    <p:sldId id="274" r:id="rId16"/>
    <p:sldId id="272" r:id="rId17"/>
    <p:sldId id="278" r:id="rId18"/>
    <p:sldId id="275" r:id="rId19"/>
    <p:sldId id="265" r:id="rId20"/>
    <p:sldId id="277"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Raleway" panose="020B0503030101060003" pitchFamily="34" charset="77"/>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71" d="100"/>
          <a:sy n="171"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8287394E-3698-4EB3-B088-7436527A9875}" type="presOf" srcId="{EFE71584-BD68-41D5-ACD0-05DA8B5AED5E}" destId="{1EFB7779-96A9-49EF-8588-888A6B6E4386}" srcOrd="0"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EFE2A66F-04C4-4162-9D66-F4EFE30F105A}" type="presOf" srcId="{8F5F0091-999F-4734-B457-5032BF97D089}" destId="{E76AFB1A-64C7-4602-89A6-8B86F19733AB}" srcOrd="1" destOrd="0"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F4D356F-57A0-43D5-B524-96FAAAA6CE96}" srcId="{FFC214CA-EDAD-46C3-970A-D2821ED39634}" destId="{7C342E3D-8281-402B-9304-4907050C7DB4}" srcOrd="0" destOrd="0" parTransId="{E55AB137-ECED-41D4-9A72-D8C19851B4C5}" sibTransId="{3582DEEB-4364-410E-AA37-ABDD94AD8758}"/>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BDDC4593-63E2-473A-BCED-3447A65339C6}" type="presOf" srcId="{7316B9C0-E807-4142-96E8-5A5F3F904DB9}" destId="{24420D1C-1401-4A8F-A891-6F14EA0DDCD8}" srcOrd="0" destOrd="1"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cs.microsoft.com/en-us/azure/sql-data-warehous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docs.microsoft.com/en-us/sql/relational-databases/polybase/polybase-versioned-feature-summary?view=sql-server-2017" TargetMode="External"/><Relationship Id="rId7" Type="http://schemas.openxmlformats.org/officeDocument/2006/relationships/image" Target="../media/image15.svg"/><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SQL Data Warehouse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SQL Data Warehouse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SQL Data Warehouse is a cloud-based Enterprise Data Warehouse (EDW) that leverages Massively Parallel Processing (MPP) to quickly run complex queries across petabytes of data. Use SQL Data Warehouse as a key component of a big data solution. Import big data into SQL Data Warehouse with simple </a:t>
            </a:r>
            <a:r>
              <a:rPr lang="en-US" dirty="0" err="1"/>
              <a:t>PolyBase</a:t>
            </a:r>
            <a:r>
              <a:rPr lang="en-US" dirty="0"/>
              <a:t> T-SQL queries, and then use the power of MPP to run high-performance analytics.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 "external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0318" y="2056450"/>
            <a:ext cx="933450" cy="904875"/>
          </a:xfrm>
          <a:prstGeom prst="rect">
            <a:avLst/>
          </a:prstGeom>
        </p:spPr>
      </p:pic>
      <p:pic>
        <p:nvPicPr>
          <p:cNvPr id="11" name="Graphic 10">
            <a:extLst>
              <a:ext uri="{FF2B5EF4-FFF2-40B4-BE49-F238E27FC236}">
                <a16:creationId xmlns:a16="http://schemas.microsoft.com/office/drawing/2014/main" id="{F71CC3D6-126F-4EA7-8687-6A0653651BD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6335" t="30844" r="36335" b="35057"/>
          <a:stretch/>
        </p:blipFill>
        <p:spPr>
          <a:xfrm>
            <a:off x="7115829" y="1413538"/>
            <a:ext cx="961882" cy="931668"/>
          </a:xfrm>
          <a:prstGeom prst="rect">
            <a:avLst/>
          </a:prstGeom>
        </p:spPr>
      </p:pic>
      <p:pic>
        <p:nvPicPr>
          <p:cNvPr id="13" name="Graphic 12">
            <a:extLst>
              <a:ext uri="{FF2B5EF4-FFF2-40B4-BE49-F238E27FC236}">
                <a16:creationId xmlns:a16="http://schemas.microsoft.com/office/drawing/2014/main" id="{383B2DB2-BBE9-488F-ABE2-1264F9CEF3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5829" y="2778562"/>
            <a:ext cx="961882" cy="757344"/>
          </a:xfrm>
          <a:prstGeom prst="rect">
            <a:avLst/>
          </a:prstGeom>
        </p:spPr>
      </p:pic>
      <p:cxnSp>
        <p:nvCxnSpPr>
          <p:cNvPr id="17" name="Connector: Elbow 16">
            <a:extLst>
              <a:ext uri="{FF2B5EF4-FFF2-40B4-BE49-F238E27FC236}">
                <a16:creationId xmlns:a16="http://schemas.microsoft.com/office/drawing/2014/main" id="{33F32B16-DB84-409F-8543-15E86C0D522A}"/>
              </a:ext>
            </a:extLst>
          </p:cNvPr>
          <p:cNvCxnSpPr>
            <a:stCxn id="7" idx="0"/>
            <a:endCxn id="11" idx="1"/>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2B369B7-C21D-4F05-9FE0-17A034ABD306}"/>
              </a:ext>
            </a:extLst>
          </p:cNvPr>
          <p:cNvCxnSpPr>
            <a:cxnSpLocks/>
            <a:stCxn id="7" idx="2"/>
            <a:endCxn id="13" idx="1"/>
          </p:cNvCxnSpPr>
          <p:nvPr/>
        </p:nvCxnSpPr>
        <p:spPr>
          <a:xfrm rot="16200000" flipH="1">
            <a:off x="6378482" y="2419886"/>
            <a:ext cx="195909"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SQL Data Warehouse.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4867582" cy="697312"/>
          </a:xfrm>
        </p:spPr>
        <p:txBody>
          <a:bodyPr/>
          <a:lstStyle/>
          <a:p>
            <a:r>
              <a:rPr lang="en-US" dirty="0"/>
              <a:t>Azure SQL DB vs. Azure SQL DW</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386826536"/>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SQL Data Warehouse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32</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Azure Data Lake Store</a:t>
            </a:r>
          </a:p>
        </p:txBody>
      </p:sp>
    </p:spTree>
    <p:extLst>
      <p:ext uri="{BB962C8B-B14F-4D97-AF65-F5344CB8AC3E}">
        <p14:creationId xmlns:p14="http://schemas.microsoft.com/office/powerpoint/2010/main" val="971237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SQL Data Warehouse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 Store</a:t>
            </a:r>
          </a:p>
          <a:p>
            <a:pPr marL="0" indent="0">
              <a:spcBef>
                <a:spcPts val="1600"/>
              </a:spcBef>
              <a:buNone/>
            </a:pPr>
            <a:r>
              <a:rPr lang="en-US" b="1" dirty="0"/>
              <a:t>Other Types</a:t>
            </a:r>
          </a:p>
          <a:p>
            <a:pPr marL="285750" indent="-285750"/>
            <a:r>
              <a:rPr lang="en-US" b="1" dirty="0"/>
              <a:t>Azure </a:t>
            </a:r>
            <a:r>
              <a:rPr lang="en-US" b="1" dirty="0" err="1"/>
              <a:t>CosmosDB</a:t>
            </a:r>
            <a:endParaRPr lang="en-US" b="1" dirty="0"/>
          </a:p>
          <a:p>
            <a:pPr marL="285750" indent="-285750"/>
            <a:r>
              <a:rPr lang="en-US" b="1" dirty="0"/>
              <a:t>Streaming Data</a:t>
            </a:r>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832060598"/>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Blob</a:t>
                      </a:r>
                    </a:p>
                    <a:p>
                      <a:r>
                        <a:rPr lang="en-US" sz="1200" b="0" i="0" u="none" strike="noStrike" cap="none" dirty="0">
                          <a:solidFill>
                            <a:schemeClr val="bg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91797" y="2226753"/>
            <a:ext cx="2792606"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Tree>
    <p:extLst>
      <p:ext uri="{BB962C8B-B14F-4D97-AF65-F5344CB8AC3E}">
        <p14:creationId xmlns:p14="http://schemas.microsoft.com/office/powerpoint/2010/main" val="125662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Shape 97"/>
        <p:cNvGrpSpPr/>
        <p:nvPr/>
      </p:nvGrpSpPr>
      <p:grpSpPr>
        <a:xfrm>
          <a:off x="0" y="0"/>
          <a:ext cx="0" cy="0"/>
          <a:chOff x="0" y="0"/>
          <a:chExt cx="0" cy="0"/>
        </a:xfrm>
      </p:grpSpPr>
      <p:pic>
        <p:nvPicPr>
          <p:cNvPr id="4" name="Picture 3">
            <a:extLst>
              <a:ext uri="{FF2B5EF4-FFF2-40B4-BE49-F238E27FC236}">
                <a16:creationId xmlns:a16="http://schemas.microsoft.com/office/drawing/2014/main" id="{07B90D02-15BF-49C8-99D3-05F10C2A0CA7}"/>
              </a:ext>
            </a:extLst>
          </p:cNvPr>
          <p:cNvPicPr>
            <a:picLocks noChangeAspect="1"/>
          </p:cNvPicPr>
          <p:nvPr/>
        </p:nvPicPr>
        <p:blipFill rotWithShape="1">
          <a:blip r:embed="rId3"/>
          <a:srcRect l="5060" t="8497" r="5823" b="7399"/>
          <a:stretch/>
        </p:blipFill>
        <p:spPr>
          <a:xfrm>
            <a:off x="0" y="149680"/>
            <a:ext cx="9144000" cy="4854273"/>
          </a:xfrm>
          <a:prstGeom prst="rect">
            <a:avLst/>
          </a:prstGeom>
        </p:spPr>
      </p:pic>
      <p:pic>
        <p:nvPicPr>
          <p:cNvPr id="6" name="Picture 5">
            <a:extLst>
              <a:ext uri="{FF2B5EF4-FFF2-40B4-BE49-F238E27FC236}">
                <a16:creationId xmlns:a16="http://schemas.microsoft.com/office/drawing/2014/main" id="{6B49256D-578C-4948-BECD-10F88A1541E2}"/>
              </a:ext>
            </a:extLst>
          </p:cNvPr>
          <p:cNvPicPr>
            <a:picLocks noChangeAspect="1"/>
          </p:cNvPicPr>
          <p:nvPr/>
        </p:nvPicPr>
        <p:blipFill rotWithShape="1">
          <a:blip r:embed="rId4"/>
          <a:srcRect l="6948" t="34199" r="67109" b="57234"/>
          <a:stretch/>
        </p:blipFill>
        <p:spPr>
          <a:xfrm>
            <a:off x="4381041" y="4421436"/>
            <a:ext cx="2372299" cy="440674"/>
          </a:xfrm>
          <a:prstGeom prst="rect">
            <a:avLst/>
          </a:prstGeom>
        </p:spPr>
      </p:pic>
      <p:sp>
        <p:nvSpPr>
          <p:cNvPr id="7" name="TextBox 6">
            <a:extLst>
              <a:ext uri="{FF2B5EF4-FFF2-40B4-BE49-F238E27FC236}">
                <a16:creationId xmlns:a16="http://schemas.microsoft.com/office/drawing/2014/main" id="{2F3B6CF4-01F0-434D-AA62-E26095D0AC98}"/>
              </a:ext>
            </a:extLst>
          </p:cNvPr>
          <p:cNvSpPr txBox="1"/>
          <p:nvPr/>
        </p:nvSpPr>
        <p:spPr>
          <a:xfrm>
            <a:off x="6448540" y="281390"/>
            <a:ext cx="1919115" cy="400110"/>
          </a:xfrm>
          <a:prstGeom prst="rect">
            <a:avLst/>
          </a:prstGeom>
          <a:noFill/>
        </p:spPr>
        <p:txBody>
          <a:bodyPr wrap="none" rtlCol="0">
            <a:spAutoFit/>
          </a:bodyPr>
          <a:lstStyle/>
          <a:p>
            <a:r>
              <a:rPr lang="en-US" sz="2000" b="1" dirty="0">
                <a:solidFill>
                  <a:schemeClr val="bg1"/>
                </a:solidFill>
                <a:latin typeface="Segoe UI" panose="020B0502040204020203" pitchFamily="34" charset="0"/>
                <a:cs typeface="Segoe UI" panose="020B0502040204020203" pitchFamily="34" charset="0"/>
              </a:rPr>
              <a:t>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524</TotalTime>
  <Words>1217</Words>
  <Application>Microsoft Macintosh PowerPoint</Application>
  <PresentationFormat>On-screen Show (16:9)</PresentationFormat>
  <Paragraphs>193</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Raleway</vt:lpstr>
      <vt:lpstr>Lato</vt:lpstr>
      <vt:lpstr>Segoe UI</vt:lpstr>
      <vt:lpstr>Arial</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Available Service Categories</vt:lpstr>
      <vt:lpstr>PowerPoint Presentation</vt:lpstr>
      <vt:lpstr>Databases vs. Data Warehouses</vt:lpstr>
      <vt:lpstr>Azure SQL Database</vt:lpstr>
      <vt:lpstr>Azure SQL Data Warehouse</vt:lpstr>
      <vt:lpstr>What is Polybase?</vt:lpstr>
      <vt:lpstr>Just because you need to create a data warehouse, you may not need to you use Azure SQL Data Warehouse. -But Why?</vt:lpstr>
      <vt:lpstr>Azure SQL DB vs. Azure SQL DW</vt:lpstr>
      <vt:lpstr>Begin lab…</vt:lpstr>
      <vt:lpstr>Azure Data Factory</vt:lpstr>
      <vt:lpstr>PowerPoint Presentation</vt:lpstr>
      <vt:lpstr>Azure Storage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Ford, Colby</cp:lastModifiedBy>
  <cp:revision>69</cp:revision>
  <dcterms:created xsi:type="dcterms:W3CDTF">2019-01-02T02:35:54Z</dcterms:created>
  <dcterms:modified xsi:type="dcterms:W3CDTF">2019-11-25T20:35:47Z</dcterms:modified>
</cp:coreProperties>
</file>